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5143500" cx="9144000"/>
  <p:notesSz cx="6858000" cy="9144000"/>
  <p:embeddedFontLst>
    <p:embeddedFont>
      <p:font typeface="Oswald Regular"/>
      <p:regular r:id="rId33"/>
      <p:bold r:id="rId34"/>
    </p:embeddedFont>
    <p:embeddedFont>
      <p:font typeface="Oswald"/>
      <p:regular r:id="rId35"/>
      <p:bold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3B58EE2-3FA1-4F9A-B661-DA5F2FB07BA2}">
  <a:tblStyle styleId="{63B58EE2-3FA1-4F9A-B661-DA5F2FB07B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OswaldRegular-regular.fntdata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Oswald-regular.fntdata"/><Relationship Id="rId12" Type="http://schemas.openxmlformats.org/officeDocument/2006/relationships/slide" Target="slides/slide6.xml"/><Relationship Id="rId34" Type="http://schemas.openxmlformats.org/officeDocument/2006/relationships/font" Target="fonts/OswaldRegular-bold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font" Target="fonts/Oswald-bold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d8c0bc4878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d8c0bc4878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8c0bc4878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d8c0bc4878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9c0db7fd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9c0db7fd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d9c0db7fd0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d9c0db7fd0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da5ed568e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da5ed568e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da5ed568e6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da5ed568e6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d9c7ad58d8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d9c7ad58d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da5ed568e6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da5ed568e6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d9c7ad58d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d9c7ad58d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b487b5b1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b487b5b1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de61d816a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de61d816a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b487b5b1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b487b5b1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7b487b5b1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7b487b5b1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d7dab9326d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d7dab9326d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7b487b5b1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7b487b5b1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7b487b5b1b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7b487b5b1b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7b487b5b1b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7b487b5b1b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7b487b5b1b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7b487b5b1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8c0bc487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8c0bc487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8c0bc487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8c0bc487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8c0bc4878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d8c0bc4878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8c0bc4878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8c0bc4878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8c0bc4878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d8c0bc4878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d8c0bc4878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d8c0bc4878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d8c0bc4878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d8c0bc4878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doi.org/10.1111/j.1469-7610.2010.02208.x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72175"/>
            <a:ext cx="9144001" cy="324569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57200" y="4572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0" y="3265400"/>
            <a:ext cx="9144000" cy="23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FFFFFF"/>
                </a:solidFill>
              </a:rPr>
              <a:t>​</a:t>
            </a:r>
            <a:r>
              <a:rPr lang="en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CORRELATION BETWEEN CHILDHOOD ADVERSITY AND SPECIFICITY OF MURDER IN AMERICAN SERIAL KILLERS  ​</a:t>
            </a:r>
            <a:endParaRPr sz="2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highlight>
                  <a:srgbClr val="EDEBE9"/>
                </a:highlight>
              </a:rPr>
              <a:t>​</a:t>
            </a:r>
            <a:endParaRPr>
              <a:solidFill>
                <a:srgbClr val="FFFFFF"/>
              </a:solidFill>
              <a:highlight>
                <a:srgbClr val="EDEBE9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highlight>
                  <a:srgbClr val="EDEBE9"/>
                </a:highlight>
              </a:rPr>
              <a:t>​</a:t>
            </a:r>
            <a:endParaRPr>
              <a:solidFill>
                <a:srgbClr val="FFFFFF"/>
              </a:solidFill>
              <a:highlight>
                <a:srgbClr val="EDEBE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E5E2E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072050" y="4615725"/>
            <a:ext cx="30000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E24983"/>
                </a:solidFill>
                <a:latin typeface="Oswald"/>
                <a:ea typeface="Oswald"/>
                <a:cs typeface="Oswald"/>
                <a:sym typeface="Oswald"/>
              </a:rPr>
              <a:t>Reeti Patel​</a:t>
            </a:r>
            <a:endParaRPr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95959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3412" y="-24375"/>
            <a:ext cx="9390818" cy="5192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2"/>
          <p:cNvSpPr txBox="1"/>
          <p:nvPr>
            <p:ph type="title"/>
          </p:nvPr>
        </p:nvSpPr>
        <p:spPr>
          <a:xfrm>
            <a:off x="0" y="794475"/>
            <a:ext cx="914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HYPOTHESIS​</a:t>
            </a:r>
            <a:endParaRPr sz="25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endParaRPr sz="2500">
              <a:solidFill>
                <a:schemeClr val="lt1"/>
              </a:solidFill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endParaRPr sz="2500">
              <a:solidFill>
                <a:schemeClr val="lt1"/>
              </a:solidFill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500">
                <a:solidFill>
                  <a:srgbClr val="8DF36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Hypothesis A:</a:t>
            </a:r>
            <a:r>
              <a:rPr b="1" lang="en" sz="2400">
                <a:solidFill>
                  <a:srgbClr val="222222"/>
                </a:solidFill>
                <a:highlight>
                  <a:schemeClr val="dk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Childhood adversity contributes to an increase in specificity in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a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serial crime.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500">
                <a:solidFill>
                  <a:srgbClr val="8DF36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Hypothesis B:</a:t>
            </a:r>
            <a:r>
              <a:rPr lang="en" sz="25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If childhood adversity is a contributor to specificity, the rate at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which specificity increases in male serial killers is greater than the rate of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r>
              <a:rPr lang="en" sz="24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specificity growth in female serial killers.</a:t>
            </a:r>
            <a:r>
              <a:rPr lang="en" sz="2400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ii</a:t>
            </a:r>
            <a:endParaRPr sz="2400"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chemeClr val="lt1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​  </a:t>
            </a:r>
            <a:endParaRPr sz="2500">
              <a:solidFill>
                <a:schemeClr val="lt1"/>
              </a:solidFill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​</a:t>
            </a:r>
            <a:endParaRPr sz="2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30" name="Google Shape;130;p22"/>
          <p:cNvCxnSpPr/>
          <p:nvPr/>
        </p:nvCxnSpPr>
        <p:spPr>
          <a:xfrm flipH="1">
            <a:off x="950925" y="1065350"/>
            <a:ext cx="8692800" cy="52200"/>
          </a:xfrm>
          <a:prstGeom prst="straightConnector1">
            <a:avLst/>
          </a:prstGeom>
          <a:noFill/>
          <a:ln cap="flat" cmpd="sng" w="19050">
            <a:solidFill>
              <a:srgbClr val="F3337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34343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 | </a:t>
            </a:r>
            <a:r>
              <a:rPr lang="en" sz="30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Participants</a:t>
            </a:r>
            <a:endParaRPr sz="30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23"/>
          <p:cNvSpPr txBox="1"/>
          <p:nvPr>
            <p:ph idx="1" type="body"/>
          </p:nvPr>
        </p:nvSpPr>
        <p:spPr>
          <a:xfrm>
            <a:off x="273525" y="-378475"/>
            <a:ext cx="3999900" cy="536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Male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40 serial killers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Active in the United States before 2019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At least 5 confirmed victims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137" name="Google Shape;137;p23"/>
          <p:cNvSpPr txBox="1"/>
          <p:nvPr>
            <p:ph idx="2" type="body"/>
          </p:nvPr>
        </p:nvSpPr>
        <p:spPr>
          <a:xfrm>
            <a:off x="4794225" y="-378475"/>
            <a:ext cx="3999900" cy="51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Fem</a:t>
            </a: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ale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20 serial killers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Active in the United States before 2019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At least 2 confirmed victims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8" name="Google Shape;138;p23"/>
          <p:cNvSpPr/>
          <p:nvPr/>
        </p:nvSpPr>
        <p:spPr>
          <a:xfrm>
            <a:off x="3569125" y="1845025"/>
            <a:ext cx="850500" cy="1851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3"/>
          <p:cNvSpPr/>
          <p:nvPr/>
        </p:nvSpPr>
        <p:spPr>
          <a:xfrm>
            <a:off x="8124350" y="1845025"/>
            <a:ext cx="850500" cy="1851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3"/>
          <p:cNvSpPr/>
          <p:nvPr/>
        </p:nvSpPr>
        <p:spPr>
          <a:xfrm rot="10800000">
            <a:off x="169130" y="1845013"/>
            <a:ext cx="850500" cy="1851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3"/>
          <p:cNvSpPr/>
          <p:nvPr/>
        </p:nvSpPr>
        <p:spPr>
          <a:xfrm rot="10800000">
            <a:off x="4696955" y="1845013"/>
            <a:ext cx="850500" cy="1851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2" name="Google Shape;142;p23"/>
          <p:cNvCxnSpPr/>
          <p:nvPr/>
        </p:nvCxnSpPr>
        <p:spPr>
          <a:xfrm>
            <a:off x="3314700" y="50603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23"/>
          <p:cNvCxnSpPr/>
          <p:nvPr/>
        </p:nvCxnSpPr>
        <p:spPr>
          <a:xfrm>
            <a:off x="2065075" y="497652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44444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Measures</a:t>
            </a:r>
            <a:endParaRPr sz="30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Google Shape;149;p24"/>
          <p:cNvSpPr txBox="1"/>
          <p:nvPr>
            <p:ph idx="2" type="body"/>
          </p:nvPr>
        </p:nvSpPr>
        <p:spPr>
          <a:xfrm>
            <a:off x="4949050" y="93462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ACE Scale</a:t>
            </a:r>
            <a:endParaRPr sz="3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 Regular"/>
              <a:buChar char="➔"/>
            </a:pPr>
            <a:r>
              <a:rPr lang="en" sz="21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13 questions | 13 points</a:t>
            </a:r>
            <a:endParaRPr sz="21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 Regular"/>
              <a:buChar char="➔"/>
            </a:pPr>
            <a:r>
              <a:rPr lang="en" sz="21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 Can predict future:</a:t>
            </a:r>
            <a:endParaRPr sz="21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 Regular"/>
              <a:buAutoNum type="arabicPeriod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H</a:t>
            </a: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ealth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 Regular"/>
              <a:buAutoNum type="arabicPeriod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Behavior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 Regular"/>
              <a:buChar char="➔"/>
            </a:pPr>
            <a:r>
              <a:rPr lang="en" sz="21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Developed by Kaiser &amp; CDC</a:t>
            </a:r>
            <a:endParaRPr sz="21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150" name="Google Shape;150;p24"/>
          <p:cNvCxnSpPr/>
          <p:nvPr/>
        </p:nvCxnSpPr>
        <p:spPr>
          <a:xfrm flipH="1">
            <a:off x="5532475" y="2177950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44444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Measures</a:t>
            </a:r>
            <a:endParaRPr sz="30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25"/>
          <p:cNvSpPr txBox="1"/>
          <p:nvPr>
            <p:ph idx="2" type="body"/>
          </p:nvPr>
        </p:nvSpPr>
        <p:spPr>
          <a:xfrm>
            <a:off x="4939500" y="8484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SSM </a:t>
            </a: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Scale</a:t>
            </a:r>
            <a:endParaRPr sz="3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 Regular"/>
              <a:buChar char="➔"/>
            </a:pPr>
            <a:r>
              <a:rPr lang="en" sz="21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13 variables | 65 points</a:t>
            </a:r>
            <a:endParaRPr sz="21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 Regular"/>
              <a:buAutoNum type="arabicPeriod"/>
            </a:pPr>
            <a:r>
              <a:rPr lang="en" sz="18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Victimology </a:t>
            </a: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| 5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 Regular"/>
              <a:buAutoNum type="arabicPeriod"/>
            </a:pPr>
            <a:r>
              <a:rPr lang="en" sz="18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Modus Operandi | 6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 Regular"/>
              <a:buAutoNum type="arabicPeriod"/>
            </a:pPr>
            <a:r>
              <a:rPr lang="en" sz="18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Geography | 2</a:t>
            </a:r>
            <a:endParaRPr sz="18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 Regular"/>
              <a:buChar char="➔"/>
            </a:pPr>
            <a:r>
              <a:rPr lang="en" sz="21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Developed by Reeti Patel 2019</a:t>
            </a:r>
            <a:endParaRPr sz="21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157" name="Google Shape;157;p25"/>
          <p:cNvCxnSpPr/>
          <p:nvPr/>
        </p:nvCxnSpPr>
        <p:spPr>
          <a:xfrm flipH="1">
            <a:off x="5489525" y="2027625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title"/>
          </p:nvPr>
        </p:nvSpPr>
        <p:spPr>
          <a:xfrm>
            <a:off x="14907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|</a:t>
            </a: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Male</a:t>
            </a:r>
            <a:endParaRPr sz="3300"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3" name="Google Shape;163;p26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075" y="1040375"/>
            <a:ext cx="6488925" cy="40290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64" name="Google Shape;164;p26"/>
          <p:cNvSpPr txBox="1"/>
          <p:nvPr/>
        </p:nvSpPr>
        <p:spPr>
          <a:xfrm>
            <a:off x="0" y="698925"/>
            <a:ext cx="3175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1: </a:t>
            </a: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Male ACE and SSM Scores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5" name="Google Shape;165;p26"/>
          <p:cNvCxnSpPr/>
          <p:nvPr/>
        </p:nvCxnSpPr>
        <p:spPr>
          <a:xfrm>
            <a:off x="3314700" y="21097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26"/>
          <p:cNvCxnSpPr/>
          <p:nvPr/>
        </p:nvCxnSpPr>
        <p:spPr>
          <a:xfrm>
            <a:off x="2065075" y="1271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7" name="Google Shape;167;p26"/>
          <p:cNvSpPr txBox="1"/>
          <p:nvPr/>
        </p:nvSpPr>
        <p:spPr>
          <a:xfrm>
            <a:off x="7335375" y="2571750"/>
            <a:ext cx="127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 = .6035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type="title"/>
          </p:nvPr>
        </p:nvSpPr>
        <p:spPr>
          <a:xfrm>
            <a:off x="149075" y="-39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|</a:t>
            </a: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Female</a:t>
            </a:r>
            <a:endParaRPr sz="3300"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3" name="Google Shape;173;p2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075" y="1040375"/>
            <a:ext cx="6411875" cy="3974405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graphicFrame>
        <p:nvGraphicFramePr>
          <p:cNvPr id="174" name="Google Shape;174;p27"/>
          <p:cNvGraphicFramePr/>
          <p:nvPr/>
        </p:nvGraphicFramePr>
        <p:xfrm>
          <a:off x="4709575" y="533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{63B58EE2-3FA1-4F9A-B661-DA5F2FB07BA2}</a:tableStyleId>
              </a:tblPr>
              <a:tblGrid>
                <a:gridCol w="1370475"/>
                <a:gridCol w="1442750"/>
                <a:gridCol w="1458375"/>
              </a:tblGrid>
              <a:tr h="57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Female Data</a:t>
                      </a:r>
                      <a:endParaRPr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Lower</a:t>
                      </a:r>
                      <a:r>
                        <a:rPr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End Outlier</a:t>
                      </a:r>
                      <a:endParaRPr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Upper End</a:t>
                      </a:r>
                      <a:r>
                        <a:rPr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Outlier</a:t>
                      </a:r>
                      <a:endParaRPr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</a:tr>
              <a:tr h="377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SSM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222222"/>
                          </a:solidFill>
                          <a:highlight>
                            <a:srgbClr val="8DF361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b="1" lang="en" sz="1600">
                          <a:solidFill>
                            <a:srgbClr val="222222"/>
                          </a:solidFill>
                          <a:highlight>
                            <a:srgbClr val="8DF361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r>
                        <a:rPr b="1" lang="en" sz="1600">
                          <a:solidFill>
                            <a:srgbClr val="8DF361"/>
                          </a:solidFill>
                          <a:highlight>
                            <a:srgbClr val="8DF361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 b="1" sz="1600">
                        <a:solidFill>
                          <a:srgbClr val="8DF361"/>
                        </a:solidFill>
                        <a:highlight>
                          <a:srgbClr val="8DF361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377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ACE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222222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b="1" lang="en" sz="1600">
                          <a:solidFill>
                            <a:srgbClr val="222222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 </a:t>
                      </a:r>
                      <a:r>
                        <a:rPr b="1"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&amp;</a:t>
                      </a:r>
                      <a:r>
                        <a:rPr b="1" lang="en" sz="1600">
                          <a:solidFill>
                            <a:srgbClr val="222222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b="1" lang="en" sz="1600">
                          <a:solidFill>
                            <a:srgbClr val="222222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r>
                        <a:rPr b="1" lang="en" sz="1600">
                          <a:solidFill>
                            <a:srgbClr val="E24983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 b="1" sz="1600">
                        <a:solidFill>
                          <a:srgbClr val="E24983"/>
                        </a:solidFill>
                        <a:highlight>
                          <a:srgbClr val="E2498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75" name="Google Shape;175;p27"/>
          <p:cNvSpPr/>
          <p:nvPr/>
        </p:nvSpPr>
        <p:spPr>
          <a:xfrm>
            <a:off x="870275" y="2467725"/>
            <a:ext cx="315600" cy="334800"/>
          </a:xfrm>
          <a:prstGeom prst="ellipse">
            <a:avLst/>
          </a:prstGeom>
          <a:noFill/>
          <a:ln cap="flat" cmpd="sng" w="38100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7"/>
          <p:cNvSpPr/>
          <p:nvPr/>
        </p:nvSpPr>
        <p:spPr>
          <a:xfrm>
            <a:off x="955850" y="2467725"/>
            <a:ext cx="315600" cy="334800"/>
          </a:xfrm>
          <a:prstGeom prst="ellipse">
            <a:avLst/>
          </a:prstGeom>
          <a:noFill/>
          <a:ln cap="flat" cmpd="sng" w="38100">
            <a:solidFill>
              <a:srgbClr val="E249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7"/>
          <p:cNvSpPr/>
          <p:nvPr/>
        </p:nvSpPr>
        <p:spPr>
          <a:xfrm>
            <a:off x="5144625" y="2304500"/>
            <a:ext cx="315600" cy="334800"/>
          </a:xfrm>
          <a:prstGeom prst="ellipse">
            <a:avLst/>
          </a:prstGeom>
          <a:noFill/>
          <a:ln cap="flat" cmpd="sng" w="38100">
            <a:solidFill>
              <a:srgbClr val="E249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7"/>
          <p:cNvSpPr txBox="1"/>
          <p:nvPr/>
        </p:nvSpPr>
        <p:spPr>
          <a:xfrm>
            <a:off x="0" y="644838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2: Female ACE and SSM Scores</a:t>
            </a:r>
            <a:endParaRPr>
              <a:solidFill>
                <a:srgbClr val="E24983"/>
              </a:solidFill>
            </a:endParaRPr>
          </a:p>
        </p:txBody>
      </p:sp>
      <p:sp>
        <p:nvSpPr>
          <p:cNvPr id="179" name="Google Shape;179;p27"/>
          <p:cNvSpPr txBox="1"/>
          <p:nvPr/>
        </p:nvSpPr>
        <p:spPr>
          <a:xfrm>
            <a:off x="5773525" y="1911050"/>
            <a:ext cx="3175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3: Female Data: Upper and 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Lower End Outliers</a:t>
            </a:r>
            <a:endParaRPr sz="1200">
              <a:solidFill>
                <a:srgbClr val="E24983"/>
              </a:solidFill>
            </a:endParaRPr>
          </a:p>
        </p:txBody>
      </p:sp>
      <p:cxnSp>
        <p:nvCxnSpPr>
          <p:cNvPr id="180" name="Google Shape;180;p27"/>
          <p:cNvCxnSpPr/>
          <p:nvPr/>
        </p:nvCxnSpPr>
        <p:spPr>
          <a:xfrm>
            <a:off x="3314700" y="21097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7"/>
          <p:cNvCxnSpPr/>
          <p:nvPr/>
        </p:nvCxnSpPr>
        <p:spPr>
          <a:xfrm>
            <a:off x="2065075" y="1271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2" name="Google Shape;182;p27"/>
          <p:cNvSpPr txBox="1"/>
          <p:nvPr/>
        </p:nvSpPr>
        <p:spPr>
          <a:xfrm>
            <a:off x="7285850" y="2739700"/>
            <a:ext cx="127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 = .5982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/>
          <p:nvPr>
            <p:ph type="title"/>
          </p:nvPr>
        </p:nvSpPr>
        <p:spPr>
          <a:xfrm>
            <a:off x="149075" y="-39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|</a:t>
            </a: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Female and Male</a:t>
            </a:r>
            <a:endParaRPr sz="3300"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28"/>
          <p:cNvSpPr txBox="1"/>
          <p:nvPr/>
        </p:nvSpPr>
        <p:spPr>
          <a:xfrm>
            <a:off x="0" y="4188375"/>
            <a:ext cx="1589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4: Complete Male and Female ACE and SSM Scores</a:t>
            </a:r>
            <a:endParaRPr>
              <a:solidFill>
                <a:srgbClr val="E24983"/>
              </a:solidFill>
            </a:endParaRPr>
          </a:p>
        </p:txBody>
      </p:sp>
      <p:cxnSp>
        <p:nvCxnSpPr>
          <p:cNvPr id="189" name="Google Shape;189;p28"/>
          <p:cNvCxnSpPr/>
          <p:nvPr/>
        </p:nvCxnSpPr>
        <p:spPr>
          <a:xfrm>
            <a:off x="3314700" y="21097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0" name="Google Shape;190;p28"/>
          <p:cNvCxnSpPr/>
          <p:nvPr/>
        </p:nvCxnSpPr>
        <p:spPr>
          <a:xfrm>
            <a:off x="2065075" y="1271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91" name="Google Shape;191;p2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9225" y="750475"/>
            <a:ext cx="7400075" cy="4272175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92" name="Google Shape;192;p28"/>
          <p:cNvSpPr/>
          <p:nvPr/>
        </p:nvSpPr>
        <p:spPr>
          <a:xfrm>
            <a:off x="3704600" y="3565025"/>
            <a:ext cx="4756800" cy="622800"/>
          </a:xfrm>
          <a:prstGeom prst="rect">
            <a:avLst/>
          </a:prstGeom>
          <a:noFill/>
          <a:ln cap="flat" cmpd="sng" w="28575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8"/>
          <p:cNvSpPr/>
          <p:nvPr/>
        </p:nvSpPr>
        <p:spPr>
          <a:xfrm>
            <a:off x="205175" y="1733375"/>
            <a:ext cx="1266300" cy="1294800"/>
          </a:xfrm>
          <a:prstGeom prst="ellipse">
            <a:avLst/>
          </a:prstGeom>
          <a:noFill/>
          <a:ln cap="flat" cmpd="sng" w="28575">
            <a:solidFill>
              <a:srgbClr val="8DF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8"/>
          <p:cNvSpPr txBox="1"/>
          <p:nvPr/>
        </p:nvSpPr>
        <p:spPr>
          <a:xfrm>
            <a:off x="205175" y="2037788"/>
            <a:ext cx="126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70%</a:t>
            </a:r>
            <a:endParaRPr sz="3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/>
          <p:nvPr>
            <p:ph type="title"/>
          </p:nvPr>
        </p:nvSpPr>
        <p:spPr>
          <a:xfrm>
            <a:off x="149075" y="-32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|</a:t>
            </a: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Frequency of ACE’s</a:t>
            </a:r>
            <a:endParaRPr sz="175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00" name="Google Shape;200;p29"/>
          <p:cNvGraphicFramePr/>
          <p:nvPr/>
        </p:nvGraphicFramePr>
        <p:xfrm>
          <a:off x="5175663" y="1094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{63B58EE2-3FA1-4F9A-B661-DA5F2FB07BA2}</a:tableStyleId>
              </a:tblPr>
              <a:tblGrid>
                <a:gridCol w="531350"/>
                <a:gridCol w="700550"/>
                <a:gridCol w="585750"/>
                <a:gridCol w="755400"/>
                <a:gridCol w="640275"/>
                <a:gridCol w="665525"/>
              </a:tblGrid>
              <a:tr h="32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</a:tr>
              <a:tr h="32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1a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18.3%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27.5%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32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1b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32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2a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32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33.3%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1" name="Google Shape;201;p29"/>
          <p:cNvGraphicFramePr/>
          <p:nvPr/>
        </p:nvGraphicFramePr>
        <p:xfrm>
          <a:off x="5175675" y="3521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{63B58EE2-3FA1-4F9A-B661-DA5F2FB07BA2}</a:tableStyleId>
              </a:tblPr>
              <a:tblGrid>
                <a:gridCol w="531350"/>
                <a:gridCol w="700550"/>
                <a:gridCol w="585750"/>
                <a:gridCol w="755400"/>
                <a:gridCol w="640275"/>
                <a:gridCol w="665525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3a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3b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7c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202" name="Google Shape;202;p29"/>
          <p:cNvSpPr txBox="1"/>
          <p:nvPr/>
        </p:nvSpPr>
        <p:spPr>
          <a:xfrm>
            <a:off x="4830300" y="724975"/>
            <a:ext cx="431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5: </a:t>
            </a: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Frequent ACE Q’s (Measured by Number of Yes’)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29"/>
          <p:cNvSpPr txBox="1"/>
          <p:nvPr/>
        </p:nvSpPr>
        <p:spPr>
          <a:xfrm>
            <a:off x="4332525" y="3152325"/>
            <a:ext cx="4722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6: Least Frequent ACE Q’s (Measured by Number of Yes’)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29"/>
          <p:cNvSpPr txBox="1"/>
          <p:nvPr/>
        </p:nvSpPr>
        <p:spPr>
          <a:xfrm>
            <a:off x="0" y="995225"/>
            <a:ext cx="39549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24983"/>
                </a:solidFill>
                <a:latin typeface="Oswald"/>
                <a:ea typeface="Oswald"/>
                <a:cs typeface="Oswald"/>
                <a:sym typeface="Oswald"/>
              </a:rPr>
              <a:t>Figure 5</a:t>
            </a:r>
            <a:endParaRPr b="1" sz="18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1a and 1b: verbal abuse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2a: physical abuse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6: relationship status between parents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24983"/>
                </a:solidFill>
                <a:latin typeface="Oswald"/>
                <a:ea typeface="Oswald"/>
                <a:cs typeface="Oswald"/>
                <a:sym typeface="Oswald"/>
              </a:rPr>
              <a:t>Figure 6</a:t>
            </a:r>
            <a:endParaRPr b="1" sz="18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3a and 3b: sexual abuse</a:t>
            </a:r>
            <a:endParaRPr b="1"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7c: witness to maternal abuse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205" name="Google Shape;205;p29"/>
          <p:cNvCxnSpPr/>
          <p:nvPr/>
        </p:nvCxnSpPr>
        <p:spPr>
          <a:xfrm>
            <a:off x="3314700" y="21097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29"/>
          <p:cNvCxnSpPr/>
          <p:nvPr/>
        </p:nvCxnSpPr>
        <p:spPr>
          <a:xfrm>
            <a:off x="2065075" y="1271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7" name="Google Shape;207;p29"/>
          <p:cNvSpPr txBox="1"/>
          <p:nvPr/>
        </p:nvSpPr>
        <p:spPr>
          <a:xfrm>
            <a:off x="0" y="694075"/>
            <a:ext cx="3204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tw//verbal, physical, sexual abuse</a:t>
            </a: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0"/>
          <p:cNvSpPr txBox="1"/>
          <p:nvPr>
            <p:ph type="title"/>
          </p:nvPr>
        </p:nvSpPr>
        <p:spPr>
          <a:xfrm>
            <a:off x="14907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|</a:t>
            </a: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Frequency of SSM Variables</a:t>
            </a:r>
            <a:endParaRPr sz="3300"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" name="Google Shape;213;p30"/>
          <p:cNvSpPr txBox="1"/>
          <p:nvPr/>
        </p:nvSpPr>
        <p:spPr>
          <a:xfrm>
            <a:off x="149075" y="944800"/>
            <a:ext cx="2820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7: Most Frequent SSM Variables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(Measured by Number of 5’s)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30"/>
          <p:cNvSpPr txBox="1"/>
          <p:nvPr/>
        </p:nvSpPr>
        <p:spPr>
          <a:xfrm>
            <a:off x="202050" y="2837525"/>
            <a:ext cx="3982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8: Least Frequent SSM Variables 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(Measured by Number of 0’s)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15" name="Google Shape;215;p30"/>
          <p:cNvCxnSpPr/>
          <p:nvPr/>
        </p:nvCxnSpPr>
        <p:spPr>
          <a:xfrm>
            <a:off x="3314700" y="21097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6" name="Google Shape;216;p30"/>
          <p:cNvCxnSpPr/>
          <p:nvPr/>
        </p:nvCxnSpPr>
        <p:spPr>
          <a:xfrm>
            <a:off x="2065075" y="1271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graphicFrame>
        <p:nvGraphicFramePr>
          <p:cNvPr id="217" name="Google Shape;217;p30"/>
          <p:cNvGraphicFramePr/>
          <p:nvPr/>
        </p:nvGraphicFramePr>
        <p:xfrm>
          <a:off x="202038" y="1498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{63B58EE2-3FA1-4F9A-B661-DA5F2FB07BA2}</a:tableStyleId>
              </a:tblPr>
              <a:tblGrid>
                <a:gridCol w="512575"/>
                <a:gridCol w="605350"/>
                <a:gridCol w="680450"/>
                <a:gridCol w="697775"/>
                <a:gridCol w="656425"/>
                <a:gridCol w="658800"/>
              </a:tblGrid>
              <a:tr h="349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</a:tr>
              <a:tr h="25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S.O.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33.3%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66.6%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8" name="Google Shape;218;p30"/>
          <p:cNvGraphicFramePr/>
          <p:nvPr/>
        </p:nvGraphicFramePr>
        <p:xfrm>
          <a:off x="149063" y="33831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{63B58EE2-3FA1-4F9A-B661-DA5F2FB07BA2}</a:tableStyleId>
              </a:tblPr>
              <a:tblGrid>
                <a:gridCol w="546350"/>
                <a:gridCol w="673000"/>
                <a:gridCol w="679775"/>
                <a:gridCol w="688200"/>
                <a:gridCol w="637300"/>
                <a:gridCol w="664925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M|T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</a:t>
                      </a:r>
                      <a:endParaRPr b="1" sz="1600"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P.M.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91.6%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33.3%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58.3%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87.5%</a:t>
                      </a:r>
                      <a:endParaRPr sz="160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219" name="Google Shape;219;p30"/>
          <p:cNvSpPr txBox="1"/>
          <p:nvPr/>
        </p:nvSpPr>
        <p:spPr>
          <a:xfrm>
            <a:off x="4762527" y="1137925"/>
            <a:ext cx="4381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24983"/>
                </a:solidFill>
                <a:latin typeface="Oswald"/>
                <a:ea typeface="Oswald"/>
                <a:cs typeface="Oswald"/>
                <a:sym typeface="Oswald"/>
              </a:rPr>
              <a:t>Figure 7</a:t>
            </a:r>
            <a:endParaRPr b="1" sz="18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Char char="➔"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What was the victims sexual orientation?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swald"/>
              <a:buChar char="●"/>
            </a:pPr>
            <a:r>
              <a:rPr lang="en" sz="1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Victimology</a:t>
            </a:r>
            <a:endParaRPr sz="1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swald"/>
              <a:buChar char="●"/>
            </a:pPr>
            <a:r>
              <a:rPr lang="en" sz="1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Variable 5</a:t>
            </a:r>
            <a:endParaRPr sz="1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20" name="Google Shape;220;p30"/>
          <p:cNvSpPr txBox="1"/>
          <p:nvPr/>
        </p:nvSpPr>
        <p:spPr>
          <a:xfrm>
            <a:off x="4762527" y="3180650"/>
            <a:ext cx="4381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24983"/>
                </a:solidFill>
                <a:latin typeface="Oswald"/>
                <a:ea typeface="Oswald"/>
                <a:cs typeface="Oswald"/>
                <a:sym typeface="Oswald"/>
              </a:rPr>
              <a:t>Figure 8</a:t>
            </a:r>
            <a:endParaRPr b="1" sz="18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E2498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Char char="➔"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Were there any post mortem rituals?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swald"/>
              <a:buChar char="●"/>
            </a:pPr>
            <a:r>
              <a:rPr lang="en" sz="1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Modus Operandi</a:t>
            </a:r>
            <a:endParaRPr sz="1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swald"/>
              <a:buChar char="●"/>
            </a:pPr>
            <a:r>
              <a:rPr lang="en" sz="1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Variable 6</a:t>
            </a:r>
            <a:endParaRPr sz="1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1"/>
          <p:cNvSpPr txBox="1"/>
          <p:nvPr>
            <p:ph type="title"/>
          </p:nvPr>
        </p:nvSpPr>
        <p:spPr>
          <a:xfrm>
            <a:off x="311700" y="435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465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</a:t>
            </a:r>
            <a:r>
              <a:rPr lang="en" sz="465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</a:t>
            </a:r>
            <a:r>
              <a:rPr lang="en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latin typeface="Times New Roman"/>
                <a:ea typeface="Times New Roman"/>
                <a:cs typeface="Times New Roman"/>
                <a:sym typeface="Times New Roman"/>
              </a:rPr>
              <a:t>Outliers</a:t>
            </a:r>
            <a:endParaRPr sz="3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1"/>
          <p:cNvSpPr txBox="1"/>
          <p:nvPr>
            <p:ph idx="1" type="body"/>
          </p:nvPr>
        </p:nvSpPr>
        <p:spPr>
          <a:xfrm>
            <a:off x="212650" y="1400100"/>
            <a:ext cx="3999900" cy="63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Female Outliers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27" name="Google Shape;227;p31"/>
          <p:cNvSpPr txBox="1"/>
          <p:nvPr>
            <p:ph idx="2" type="body"/>
          </p:nvPr>
        </p:nvSpPr>
        <p:spPr>
          <a:xfrm>
            <a:off x="1344125" y="1987325"/>
            <a:ext cx="6632100" cy="246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3 female outliers (figure 4) 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Male data yielded no outliers 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Female outliers due to sample size | 20 subjects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Male sample size was double | 40 subjects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228" name="Google Shape;228;p31"/>
          <p:cNvCxnSpPr/>
          <p:nvPr/>
        </p:nvCxnSpPr>
        <p:spPr>
          <a:xfrm rot="5400000">
            <a:off x="5393050" y="32276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9" name="Google Shape;229;p31"/>
          <p:cNvCxnSpPr/>
          <p:nvPr/>
        </p:nvCxnSpPr>
        <p:spPr>
          <a:xfrm rot="5400000">
            <a:off x="5476875" y="197802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graphicFrame>
        <p:nvGraphicFramePr>
          <p:cNvPr id="230" name="Google Shape;230;p31"/>
          <p:cNvGraphicFramePr/>
          <p:nvPr/>
        </p:nvGraphicFramePr>
        <p:xfrm>
          <a:off x="5181063" y="767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{63B58EE2-3FA1-4F9A-B661-DA5F2FB07BA2}</a:tableStyleId>
              </a:tblPr>
              <a:tblGrid>
                <a:gridCol w="764100"/>
                <a:gridCol w="673500"/>
                <a:gridCol w="804400"/>
                <a:gridCol w="703500"/>
                <a:gridCol w="813100"/>
              </a:tblGrid>
              <a:tr h="547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Female Data</a:t>
                      </a:r>
                      <a:endParaRPr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Lower Outlier</a:t>
                      </a:r>
                      <a:endParaRPr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Score of Outlier</a:t>
                      </a:r>
                      <a:endParaRPr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Upper Outlier</a:t>
                      </a:r>
                      <a:endParaRPr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EEEEEE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Score of Outlier</a:t>
                      </a:r>
                      <a:endParaRPr>
                        <a:solidFill>
                          <a:srgbClr val="EEEEEE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5959"/>
                    </a:solidFill>
                  </a:tcPr>
                </a:tc>
              </a:tr>
              <a:tr h="331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SSM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25.25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222222"/>
                          </a:solidFill>
                          <a:highlight>
                            <a:srgbClr val="8DF361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25</a:t>
                      </a:r>
                      <a:r>
                        <a:rPr b="1" lang="en">
                          <a:solidFill>
                            <a:srgbClr val="8DF361"/>
                          </a:solidFill>
                          <a:highlight>
                            <a:srgbClr val="8DF361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 b="1">
                        <a:solidFill>
                          <a:srgbClr val="8DF361"/>
                        </a:solidFill>
                        <a:highlight>
                          <a:srgbClr val="8DF361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51.25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  <a:tr h="331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ACE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-2.25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3.75</a:t>
                      </a:r>
                      <a:endParaRPr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222222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8 </a:t>
                      </a:r>
                      <a:r>
                        <a:rPr b="1" lang="en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&amp;</a:t>
                      </a:r>
                      <a:r>
                        <a:rPr b="1" lang="en">
                          <a:solidFill>
                            <a:srgbClr val="222222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9</a:t>
                      </a:r>
                      <a:r>
                        <a:rPr b="1" lang="en">
                          <a:solidFill>
                            <a:srgbClr val="E24983"/>
                          </a:solidFill>
                          <a:highlight>
                            <a:srgbClr val="E2498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endParaRPr b="1">
                        <a:solidFill>
                          <a:srgbClr val="E24983"/>
                        </a:solidFill>
                        <a:highlight>
                          <a:srgbClr val="E2498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231" name="Google Shape;231;p31"/>
          <p:cNvSpPr txBox="1"/>
          <p:nvPr/>
        </p:nvSpPr>
        <p:spPr>
          <a:xfrm>
            <a:off x="5181075" y="2030400"/>
            <a:ext cx="3175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4: Female Data: Upper and </a:t>
            </a:r>
            <a:endParaRPr i="1" sz="1200">
              <a:solidFill>
                <a:srgbClr val="E2498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Lower End Outliers</a:t>
            </a:r>
            <a:endParaRPr sz="1200">
              <a:solidFill>
                <a:srgbClr val="E2498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35375"/>
            <a:ext cx="8520600" cy="510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8DF36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8DF36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TRIGGER WARNING</a:t>
            </a: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rgbClr val="8DF361"/>
              </a:solidFill>
              <a:highlight>
                <a:srgbClr val="8DF36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DF361"/>
              </a:solidFill>
              <a:highlight>
                <a:srgbClr val="8DF36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8DF36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murder, domestic violence, death, 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violence, 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sexual</a:t>
            </a: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assualt, verbal abuse, physical abuse, sexual abuse,</a:t>
            </a: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child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abuse, torture</a:t>
            </a:r>
            <a:r>
              <a:rPr lang="en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rgbClr val="8DF36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/>
          <p:nvPr>
            <p:ph type="title"/>
          </p:nvPr>
        </p:nvSpPr>
        <p:spPr>
          <a:xfrm>
            <a:off x="311700" y="435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|</a:t>
            </a:r>
            <a:r>
              <a:rPr lang="en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latin typeface="Times New Roman"/>
                <a:ea typeface="Times New Roman"/>
                <a:cs typeface="Times New Roman"/>
                <a:sym typeface="Times New Roman"/>
              </a:rPr>
              <a:t>Data Clusters</a:t>
            </a:r>
            <a:endParaRPr sz="3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2"/>
          <p:cNvSpPr txBox="1"/>
          <p:nvPr>
            <p:ph idx="1" type="body"/>
          </p:nvPr>
        </p:nvSpPr>
        <p:spPr>
          <a:xfrm>
            <a:off x="311700" y="16406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ACE 0-2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Data was collected 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No interviews were conducted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8" name="Google Shape;238;p32"/>
          <p:cNvSpPr txBox="1"/>
          <p:nvPr>
            <p:ph idx="2" type="body"/>
          </p:nvPr>
        </p:nvSpPr>
        <p:spPr>
          <a:xfrm>
            <a:off x="4061225" y="16406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SSM 30-50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Serial killers by definition are specific 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300"/>
              <a:buFont typeface="Oswald Regular"/>
              <a:buChar char="●"/>
            </a:pPr>
            <a:r>
              <a:rPr lang="en" sz="15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Linked through M.O.</a:t>
            </a:r>
            <a:endParaRPr sz="15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Without specifics, murders are </a:t>
            </a:r>
            <a:r>
              <a:rPr i="1"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not </a:t>
            </a: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classified as serial killers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39" name="Google Shape;239;p32"/>
          <p:cNvCxnSpPr/>
          <p:nvPr/>
        </p:nvCxnSpPr>
        <p:spPr>
          <a:xfrm rot="5400000">
            <a:off x="5393050" y="32276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0" name="Google Shape;240;p32"/>
          <p:cNvCxnSpPr/>
          <p:nvPr/>
        </p:nvCxnSpPr>
        <p:spPr>
          <a:xfrm rot="5400000">
            <a:off x="5476875" y="197802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3"/>
          <p:cNvSpPr txBox="1"/>
          <p:nvPr>
            <p:ph type="title"/>
          </p:nvPr>
        </p:nvSpPr>
        <p:spPr>
          <a:xfrm>
            <a:off x="311700" y="133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|</a:t>
            </a:r>
            <a:r>
              <a:rPr lang="en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latin typeface="Times New Roman"/>
                <a:ea typeface="Times New Roman"/>
                <a:cs typeface="Times New Roman"/>
                <a:sym typeface="Times New Roman"/>
              </a:rPr>
              <a:t>Frequency of ACE’s</a:t>
            </a:r>
            <a:endParaRPr sz="175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3"/>
          <p:cNvSpPr txBox="1"/>
          <p:nvPr>
            <p:ph idx="1" type="body"/>
          </p:nvPr>
        </p:nvSpPr>
        <p:spPr>
          <a:xfrm>
            <a:off x="311700" y="1414250"/>
            <a:ext cx="8000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Consistent with previous findings about paternal relationships with psychopathic and violent children 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M</a:t>
            </a: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ost </a:t>
            </a: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psychopaths report abusive parents or guardians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Data from question 6 is also consistent with previous studies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300"/>
              <a:buFont typeface="Oswald Regular"/>
              <a:buChar char="●"/>
            </a:pPr>
            <a:r>
              <a:rPr lang="en" sz="15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Not all serial killers have seperated parents or have lost a parent</a:t>
            </a:r>
            <a:endParaRPr sz="15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300"/>
              <a:buFont typeface="Oswald Regular"/>
              <a:buChar char="●"/>
            </a:pPr>
            <a:r>
              <a:rPr lang="en" sz="15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Highly probable that any given serial killer will have seperated parents, a single parent or no parents</a:t>
            </a: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 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247" name="Google Shape;247;p33"/>
          <p:cNvCxnSpPr/>
          <p:nvPr/>
        </p:nvCxnSpPr>
        <p:spPr>
          <a:xfrm rot="5400000">
            <a:off x="5393050" y="32276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Google Shape;248;p33"/>
          <p:cNvCxnSpPr/>
          <p:nvPr/>
        </p:nvCxnSpPr>
        <p:spPr>
          <a:xfrm rot="5400000">
            <a:off x="5476875" y="197802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9" name="Google Shape;249;p33"/>
          <p:cNvSpPr txBox="1"/>
          <p:nvPr/>
        </p:nvSpPr>
        <p:spPr>
          <a:xfrm>
            <a:off x="0" y="748250"/>
            <a:ext cx="259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tw//child abuse</a:t>
            </a: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/>
          <p:nvPr>
            <p:ph type="title"/>
          </p:nvPr>
        </p:nvSpPr>
        <p:spPr>
          <a:xfrm>
            <a:off x="311700" y="17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|</a:t>
            </a:r>
            <a:r>
              <a:rPr lang="en">
                <a:solidFill>
                  <a:srgbClr val="E2498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latin typeface="Times New Roman"/>
                <a:ea typeface="Times New Roman"/>
                <a:cs typeface="Times New Roman"/>
                <a:sym typeface="Times New Roman"/>
              </a:rPr>
              <a:t>Frequency of SSM Variables</a:t>
            </a:r>
            <a:endParaRPr sz="3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4"/>
          <p:cNvSpPr txBox="1"/>
          <p:nvPr>
            <p:ph idx="1" type="body"/>
          </p:nvPr>
        </p:nvSpPr>
        <p:spPr>
          <a:xfrm>
            <a:off x="311700" y="1414250"/>
            <a:ext cx="8000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SSM scores should be regarded </a:t>
            </a: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with mild skepticism</a:t>
            </a: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Data collection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Oswald Regular"/>
              <a:buChar char="➔"/>
            </a:pP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Private information or undisclosed information</a:t>
            </a:r>
            <a:endParaRPr sz="18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300"/>
              <a:buFont typeface="Oswald Regular"/>
              <a:buChar char="●"/>
            </a:pPr>
            <a:r>
              <a:rPr lang="en" sz="15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victim sexuality</a:t>
            </a:r>
            <a:endParaRPr sz="1500">
              <a:solidFill>
                <a:srgbClr val="222222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300"/>
              <a:buFont typeface="Oswald Regular"/>
              <a:buChar char="●"/>
            </a:pPr>
            <a:r>
              <a:rPr lang="en" sz="15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ante | post mortem rituals</a:t>
            </a:r>
            <a:r>
              <a:rPr lang="en" sz="1800">
                <a:solidFill>
                  <a:srgbClr val="222222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 </a:t>
            </a:r>
            <a:endParaRPr sz="1800">
              <a:solidFill>
                <a:schemeClr val="lt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256" name="Google Shape;256;p34"/>
          <p:cNvCxnSpPr/>
          <p:nvPr/>
        </p:nvCxnSpPr>
        <p:spPr>
          <a:xfrm rot="5400000">
            <a:off x="5393050" y="32276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34"/>
          <p:cNvCxnSpPr/>
          <p:nvPr/>
        </p:nvCxnSpPr>
        <p:spPr>
          <a:xfrm rot="5400000">
            <a:off x="5476875" y="197802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8" name="Google Shape;258;p34"/>
          <p:cNvSpPr txBox="1"/>
          <p:nvPr/>
        </p:nvSpPr>
        <p:spPr>
          <a:xfrm>
            <a:off x="0" y="829388"/>
            <a:ext cx="259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tw//torture</a:t>
            </a: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"/>
          <p:cNvSpPr txBox="1"/>
          <p:nvPr>
            <p:ph type="title"/>
          </p:nvPr>
        </p:nvSpPr>
        <p:spPr>
          <a:xfrm>
            <a:off x="255925" y="16157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en" sz="465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</a:t>
            </a:r>
            <a:r>
              <a:rPr lang="en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Hypothesis Refuted</a:t>
            </a:r>
            <a:endParaRPr sz="3300">
              <a:solidFill>
                <a:srgbClr val="6666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"/>
              <a:buChar char="➔"/>
            </a:pPr>
            <a:r>
              <a:rPr lang="en"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No significant correlation between ACE and SSM</a:t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"/>
              <a:buChar char="➔"/>
            </a:pPr>
            <a:r>
              <a:rPr lang="en"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Unable to determine the significance of hypothesis b because hypothesis a was refuted</a:t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44444"/>
        </a:solid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9" name="Google Shape;269;p36"/>
          <p:cNvCxnSpPr/>
          <p:nvPr/>
        </p:nvCxnSpPr>
        <p:spPr>
          <a:xfrm>
            <a:off x="-56600" y="566000"/>
            <a:ext cx="9200700" cy="69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0" name="Google Shape;270;p36"/>
          <p:cNvCxnSpPr/>
          <p:nvPr/>
        </p:nvCxnSpPr>
        <p:spPr>
          <a:xfrm>
            <a:off x="538200" y="0"/>
            <a:ext cx="8605800" cy="39003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1" name="Google Shape;271;p36"/>
          <p:cNvSpPr txBox="1"/>
          <p:nvPr>
            <p:ph type="title"/>
          </p:nvPr>
        </p:nvSpPr>
        <p:spPr>
          <a:xfrm>
            <a:off x="60150" y="0"/>
            <a:ext cx="9023700" cy="74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Work</a:t>
            </a:r>
            <a:endParaRPr/>
          </a:p>
        </p:txBody>
      </p:sp>
      <p:sp>
        <p:nvSpPr>
          <p:cNvPr id="272" name="Google Shape;272;p36"/>
          <p:cNvSpPr txBox="1"/>
          <p:nvPr>
            <p:ph idx="1" type="body"/>
          </p:nvPr>
        </p:nvSpPr>
        <p:spPr>
          <a:xfrm>
            <a:off x="318775" y="1323025"/>
            <a:ext cx="7874100" cy="366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Oswald"/>
              <a:buChar char="➔"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Retrial conducted with interviews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Oswald"/>
              <a:buChar char="➔"/>
            </a:pP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D</a:t>
            </a:r>
            <a:r>
              <a:rPr lang="en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etermine correlation between SSM score and specific types of childhood adversity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swald"/>
              <a:buChar char="●"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i.e. SSM score will increase as years spent with a physically abusive parent increases.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3" name="Google Shape;273;p36"/>
          <p:cNvSpPr txBox="1"/>
          <p:nvPr/>
        </p:nvSpPr>
        <p:spPr>
          <a:xfrm>
            <a:off x="0" y="572900"/>
            <a:ext cx="259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tw//child abuse</a:t>
            </a: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66666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8" name="Google Shape;278;p37"/>
          <p:cNvCxnSpPr/>
          <p:nvPr/>
        </p:nvCxnSpPr>
        <p:spPr>
          <a:xfrm>
            <a:off x="-56600" y="566000"/>
            <a:ext cx="9200700" cy="69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9" name="Google Shape;279;p37"/>
          <p:cNvSpPr txBox="1"/>
          <p:nvPr>
            <p:ph type="title"/>
          </p:nvPr>
        </p:nvSpPr>
        <p:spPr>
          <a:xfrm>
            <a:off x="311700" y="113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4650"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/>
          </a:p>
        </p:txBody>
      </p:sp>
      <p:sp>
        <p:nvSpPr>
          <p:cNvPr id="280" name="Google Shape;280;p37"/>
          <p:cNvSpPr txBox="1"/>
          <p:nvPr>
            <p:ph idx="1" type="body"/>
          </p:nvPr>
        </p:nvSpPr>
        <p:spPr>
          <a:xfrm>
            <a:off x="-95650" y="597750"/>
            <a:ext cx="914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Hickey, 1991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2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Harrison, M.A., Hughes, S.M., &amp; Gott, A.J. (2019, January 24). Sex Differences in Serial Killers. 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Evolutionary Behavioral Sciences. 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Advance Online Publication. http://dx.doi.org/10.1037/ebs0000157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3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FBI Expanded Homicide Data USA, 2018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4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Christian, E. J., Meltzer, C. L., Thede, L. L., Kosson, D. S. (2016, March 30). The Relationship Between Early Life Events, Parental Attachment, and Psychopathic Tendencies in Adolescent Detainees. 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Springer.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 ​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5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Vitacco, Neumann, Ramos, Roberts (2003) Ineffective Parenting:  a Precursor to Psychopathic Traits and Delinquency in Hispanic Females. 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Ann N Y Acad Sci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1008:300-303​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6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Krischer M, Sevecke K, (2008). Early Traumatization and Psychopathy in Female and Male Juvenile Offenders. 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Int J Law Psychiatry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7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Farrell, A., &amp; Bruce, S. (1997). Impact of exposure to community violence on violent behavior and emotional distress among urban adolescents.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Journal of Clinical Child Psychology,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26, 2–14.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8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Galler, J., Bryce, C., Waber, D., Hock, R., Exner, N., Eaglesfield, D., Fitzmaurice, G. and Harrison, R. (2010), Early childhood malnutrition predicts depressive symptoms at ages 11–17.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Journal of Child Psychology and Psychiatry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, 51: 789-798. </a:t>
            </a:r>
            <a:r>
              <a:rPr lang="en" sz="13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https://doi.org/10.1111/j.1469-7610.2010.02208.x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9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Keeney, B. T., &amp; Heide, K. M. (1994). Gender Differences in Serial Murderers: A Preliminary Analysis. </a:t>
            </a:r>
            <a:r>
              <a:rPr i="1"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Journal of Interpersonal Violence</a:t>
            </a: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, 9(3), 383–398. https://doi.org/10.1177/088626094009003007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10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Merriam-Webster, (2020). Specificity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85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Oswald"/>
              <a:buAutoNum type="arabicPeriod" startAt="10"/>
            </a:pPr>
            <a:r>
              <a:rPr lang="en" sz="1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Patel R., (2019). Specificity of Serial Murder Scale </a:t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8"/>
          <p:cNvSpPr txBox="1"/>
          <p:nvPr>
            <p:ph type="title"/>
          </p:nvPr>
        </p:nvSpPr>
        <p:spPr>
          <a:xfrm>
            <a:off x="172825" y="264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5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Acknowledgments |</a:t>
            </a:r>
            <a:r>
              <a:rPr lang="en" sz="465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3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special thanks to...</a:t>
            </a:r>
            <a:endParaRPr>
              <a:solidFill>
                <a:srgbClr val="8DF36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65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38"/>
          <p:cNvSpPr txBox="1"/>
          <p:nvPr>
            <p:ph idx="1" type="body"/>
          </p:nvPr>
        </p:nvSpPr>
        <p:spPr>
          <a:xfrm>
            <a:off x="0" y="1568625"/>
            <a:ext cx="9144000" cy="29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222222"/>
                </a:solidFill>
                <a:latin typeface="Oswald"/>
                <a:ea typeface="Oswald"/>
                <a:cs typeface="Oswald"/>
                <a:sym typeface="Oswald"/>
              </a:rPr>
              <a:t>Dr. Amy Nitza</a:t>
            </a:r>
            <a:endParaRPr sz="3500">
              <a:solidFill>
                <a:srgbClr val="22222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222222"/>
                </a:solidFill>
                <a:latin typeface="Oswald"/>
                <a:ea typeface="Oswald"/>
                <a:cs typeface="Oswald"/>
                <a:sym typeface="Oswald"/>
              </a:rPr>
              <a:t>Mr. Matthew Paley</a:t>
            </a:r>
            <a:endParaRPr sz="3500">
              <a:solidFill>
                <a:srgbClr val="22222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222222"/>
                </a:solidFill>
                <a:latin typeface="Oswald"/>
                <a:ea typeface="Oswald"/>
                <a:cs typeface="Oswald"/>
                <a:sym typeface="Oswald"/>
              </a:rPr>
              <a:t>Mr. Justin Seweryn</a:t>
            </a:r>
            <a:endParaRPr sz="3500">
              <a:solidFill>
                <a:srgbClr val="22222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3500">
                <a:solidFill>
                  <a:srgbClr val="222222"/>
                </a:solidFill>
                <a:latin typeface="Oswald"/>
                <a:ea typeface="Oswald"/>
                <a:cs typeface="Oswald"/>
                <a:sym typeface="Oswald"/>
              </a:rPr>
              <a:t>Science Research Peers</a:t>
            </a:r>
            <a:endParaRPr sz="3500">
              <a:solidFill>
                <a:srgbClr val="22222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87" name="Google Shape;287;p38"/>
          <p:cNvCxnSpPr/>
          <p:nvPr/>
        </p:nvCxnSpPr>
        <p:spPr>
          <a:xfrm rot="5400000">
            <a:off x="5393050" y="32276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8" name="Google Shape;288;p38"/>
          <p:cNvCxnSpPr/>
          <p:nvPr/>
        </p:nvCxnSpPr>
        <p:spPr>
          <a:xfrm rot="5400000">
            <a:off x="5476875" y="197802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9" name="Google Shape;289;p38"/>
          <p:cNvCxnSpPr/>
          <p:nvPr/>
        </p:nvCxnSpPr>
        <p:spPr>
          <a:xfrm>
            <a:off x="3314700" y="210975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0" name="Google Shape;290;p38"/>
          <p:cNvCxnSpPr/>
          <p:nvPr/>
        </p:nvCxnSpPr>
        <p:spPr>
          <a:xfrm>
            <a:off x="2065075" y="127150"/>
            <a:ext cx="5829300" cy="8100"/>
          </a:xfrm>
          <a:prstGeom prst="straightConnector1">
            <a:avLst/>
          </a:prstGeom>
          <a:noFill/>
          <a:ln cap="flat" cmpd="sng" w="19050">
            <a:solidFill>
              <a:srgbClr val="E2498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 amt="18000"/>
          </a:blip>
          <a:srcRect b="0" l="0" r="27891" t="0"/>
          <a:stretch/>
        </p:blipFill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type="title"/>
          </p:nvPr>
        </p:nvSpPr>
        <p:spPr>
          <a:xfrm>
            <a:off x="210200" y="208752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6190"/>
              <a:buFont typeface="Arial"/>
              <a:buNone/>
            </a:pPr>
            <a:r>
              <a:rPr lang="en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|</a:t>
            </a:r>
            <a:endParaRPr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Psychopathy</a:t>
            </a:r>
            <a:endParaRPr sz="30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</a:t>
            </a:r>
            <a:endParaRPr sz="30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Antisocial Personality Disorder</a:t>
            </a:r>
            <a:endParaRPr sz="30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956125" y="40805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Psychopathy | APD</a:t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EDEBE9"/>
                </a:highlight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 A mental disorder exhibiting these qualities:​​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​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736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Lack of empathy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736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Amoral behavior ​​​​​​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736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N</a:t>
            </a: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arcissism</a:t>
            </a:r>
            <a:r>
              <a:rPr lang="en">
                <a:solidFill>
                  <a:schemeClr val="dk1"/>
                </a:solidFill>
                <a:highlight>
                  <a:srgbClr val="EDEBE9"/>
                </a:highlight>
                <a:latin typeface="Oswald Regular"/>
                <a:ea typeface="Oswald Regular"/>
                <a:cs typeface="Oswald Regular"/>
                <a:sym typeface="Oswald Regular"/>
              </a:rPr>
              <a:t> ​​</a:t>
            </a:r>
            <a:endParaRPr>
              <a:solidFill>
                <a:schemeClr val="dk1"/>
              </a:solidFill>
              <a:highlight>
                <a:srgbClr val="EDEBE9"/>
              </a:highlight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736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EDEBE9"/>
                </a:highlight>
                <a:latin typeface="Oswald Regular"/>
                <a:ea typeface="Oswald Regular"/>
                <a:cs typeface="Oswald Regular"/>
                <a:sym typeface="Oswald Regular"/>
              </a:rPr>
              <a:t>Intelligence</a:t>
            </a:r>
            <a:endParaRPr>
              <a:solidFill>
                <a:schemeClr val="dk1"/>
              </a:solidFill>
              <a:highlight>
                <a:srgbClr val="EDEBE9"/>
              </a:highlight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71" name="Google Shape;71;p15"/>
          <p:cNvCxnSpPr/>
          <p:nvPr/>
        </p:nvCxnSpPr>
        <p:spPr>
          <a:xfrm flipH="1">
            <a:off x="5512100" y="1125225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F3337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 amt="18000"/>
          </a:blip>
          <a:srcRect b="0" l="0" r="27891" t="0"/>
          <a:stretch/>
        </p:blipFill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>
            <p:ph type="title"/>
          </p:nvPr>
        </p:nvSpPr>
        <p:spPr>
          <a:xfrm>
            <a:off x="68575" y="1233175"/>
            <a:ext cx="45033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|</a:t>
            </a:r>
            <a:endParaRPr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6"/>
          <p:cNvSpPr txBox="1"/>
          <p:nvPr>
            <p:ph idx="2" type="body"/>
          </p:nvPr>
        </p:nvSpPr>
        <p:spPr>
          <a:xfrm>
            <a:off x="4958625" y="9058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What is an ACE?</a:t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 Regular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Potentially traumatic events that occur in childhood (ages 0-18).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 Regular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For Example: experiencing or witnessing violence, abuse, neglect etc.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 Regular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Measured using the Adverse Childhood Experiences Scale (ACE Scale)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68575" y="1851650"/>
            <a:ext cx="45033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Adverse Childhood Experiences</a:t>
            </a:r>
            <a:endParaRPr sz="16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0" name="Google Shape;80;p16"/>
          <p:cNvCxnSpPr/>
          <p:nvPr/>
        </p:nvCxnSpPr>
        <p:spPr>
          <a:xfrm flipH="1">
            <a:off x="5513350" y="1286975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F3337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6"/>
          <p:cNvSpPr txBox="1"/>
          <p:nvPr/>
        </p:nvSpPr>
        <p:spPr>
          <a:xfrm>
            <a:off x="70750" y="49525"/>
            <a:ext cx="259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tw//domestic violence</a:t>
            </a:r>
            <a:r>
              <a:rPr lang="en" sz="1600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rgbClr val="8DF361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 rotWithShape="1">
          <a:blip r:embed="rId3">
            <a:alphaModFix amt="18000"/>
          </a:blip>
          <a:srcRect b="0" l="0" r="27891" t="0"/>
          <a:stretch/>
        </p:blipFill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>
            <p:ph type="title"/>
          </p:nvPr>
        </p:nvSpPr>
        <p:spPr>
          <a:xfrm>
            <a:off x="263400" y="1223975"/>
            <a:ext cx="4045200" cy="193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|</a:t>
            </a:r>
            <a:endParaRPr>
              <a:solidFill>
                <a:srgbClr val="8DF36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Specificity of Serial</a:t>
            </a:r>
            <a:endParaRPr sz="30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Murder</a:t>
            </a:r>
            <a:endParaRPr sz="30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What is Specificity?</a:t>
            </a:r>
            <a:endParaRPr sz="2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 Regular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How frequently some variable of a serial murder is repeated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 Regular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Victimology, Modus Operandi, Geography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 Regular"/>
              <a:buChar char="➔"/>
            </a:pPr>
            <a:r>
              <a:rPr lang="en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Measured using the Specificity of Serial Murder Scale (SSM Scale)</a:t>
            </a:r>
            <a:endParaRPr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89" name="Google Shape;89;p17"/>
          <p:cNvCxnSpPr/>
          <p:nvPr/>
        </p:nvCxnSpPr>
        <p:spPr>
          <a:xfrm flipH="1">
            <a:off x="5429700" y="1282150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F3337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7"/>
          <p:cNvSpPr txBox="1"/>
          <p:nvPr/>
        </p:nvSpPr>
        <p:spPr>
          <a:xfrm>
            <a:off x="70750" y="49525"/>
            <a:ext cx="259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solidFill>
                  <a:schemeClr val="dk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tw//murder</a:t>
            </a:r>
            <a:r>
              <a:rPr lang="en" sz="1600">
                <a:solidFill>
                  <a:srgbClr val="8DF361"/>
                </a:solidFill>
                <a:highlight>
                  <a:srgbClr val="8DF36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>
              <a:solidFill>
                <a:schemeClr val="dk1"/>
              </a:solidFill>
              <a:highlight>
                <a:srgbClr val="8DF361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101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8DF36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| </a:t>
            </a:r>
            <a:r>
              <a:rPr lang="en" sz="3000">
                <a:solidFill>
                  <a:srgbClr val="EDEBE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Male vs Female</a:t>
            </a:r>
            <a:endParaRPr sz="3000">
              <a:solidFill>
                <a:srgbClr val="EDEBE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r>
              <a:rPr lang="en" sz="1600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tw//violence, sexual assault</a:t>
            </a:r>
            <a:r>
              <a:rPr lang="en" sz="1600">
                <a:solidFill>
                  <a:schemeClr val="l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 sz="1600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3672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EAD1DC"/>
                </a:solidFill>
                <a:latin typeface="Oswald"/>
                <a:ea typeface="Oswald"/>
                <a:cs typeface="Oswald"/>
                <a:sym typeface="Oswald"/>
              </a:rPr>
              <a:t>Male</a:t>
            </a:r>
            <a:endParaRPr sz="2500">
              <a:solidFill>
                <a:srgbClr val="EAD1D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60400" rtl="0" algn="l">
              <a:spcBef>
                <a:spcPts val="1200"/>
              </a:spcBef>
              <a:spcAft>
                <a:spcPts val="0"/>
              </a:spcAft>
              <a:buClr>
                <a:srgbClr val="EDEBE9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Impersonal kills​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660400" rtl="0" algn="l">
              <a:spcBef>
                <a:spcPts val="0"/>
              </a:spcBef>
              <a:spcAft>
                <a:spcPts val="0"/>
              </a:spcAft>
              <a:buClr>
                <a:srgbClr val="EDEBE9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Use "messier" methods such as:​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927100" rtl="0" algn="l">
              <a:spcBef>
                <a:spcPts val="0"/>
              </a:spcBef>
              <a:spcAft>
                <a:spcPts val="0"/>
              </a:spcAft>
              <a:buClr>
                <a:srgbClr val="8DF361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Stabbing​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927100" rtl="0" algn="l">
              <a:spcBef>
                <a:spcPts val="0"/>
              </a:spcBef>
              <a:spcAft>
                <a:spcPts val="0"/>
              </a:spcAft>
              <a:buClr>
                <a:srgbClr val="8DF361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Beating​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660400" rtl="0" algn="l">
              <a:spcBef>
                <a:spcPts val="0"/>
              </a:spcBef>
              <a:spcAft>
                <a:spcPts val="0"/>
              </a:spcAft>
              <a:buClr>
                <a:srgbClr val="EDEBE9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Sexual motive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DEBE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EDEBE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7" name="Google Shape;97;p18"/>
          <p:cNvSpPr txBox="1"/>
          <p:nvPr>
            <p:ph idx="2" type="body"/>
          </p:nvPr>
        </p:nvSpPr>
        <p:spPr>
          <a:xfrm>
            <a:off x="4832400" y="13672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EAD1DC"/>
                </a:solidFill>
                <a:latin typeface="Oswald"/>
                <a:ea typeface="Oswald"/>
                <a:cs typeface="Oswald"/>
                <a:sym typeface="Oswald"/>
              </a:rPr>
              <a:t>Female</a:t>
            </a:r>
            <a:endParaRPr sz="2500">
              <a:solidFill>
                <a:srgbClr val="EAD1D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11150" lvl="0" marL="660400" rtl="0" algn="l">
              <a:spcBef>
                <a:spcPts val="1200"/>
              </a:spcBef>
              <a:spcAft>
                <a:spcPts val="0"/>
              </a:spcAft>
              <a:buClr>
                <a:srgbClr val="EDEBE9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Personal kills​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660400" rtl="0" algn="l">
              <a:spcBef>
                <a:spcPts val="0"/>
              </a:spcBef>
              <a:spcAft>
                <a:spcPts val="0"/>
              </a:spcAft>
              <a:buClr>
                <a:srgbClr val="EDEBE9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Use "cleaner" methods, such as 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927100" rtl="0" algn="l">
              <a:spcBef>
                <a:spcPts val="0"/>
              </a:spcBef>
              <a:spcAft>
                <a:spcPts val="0"/>
              </a:spcAft>
              <a:buClr>
                <a:srgbClr val="8DF361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Poison​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927100" rtl="0" algn="l">
              <a:spcBef>
                <a:spcPts val="0"/>
              </a:spcBef>
              <a:spcAft>
                <a:spcPts val="0"/>
              </a:spcAft>
              <a:buClr>
                <a:srgbClr val="8DF361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Arson​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1150" lvl="0" marL="660400" rtl="0" algn="l">
              <a:spcBef>
                <a:spcPts val="0"/>
              </a:spcBef>
              <a:spcAft>
                <a:spcPts val="0"/>
              </a:spcAft>
              <a:buClr>
                <a:srgbClr val="EDEBE9"/>
              </a:buClr>
              <a:buSzPts val="1300"/>
              <a:buFont typeface="Oswald Regular"/>
              <a:buChar char="➔"/>
            </a:pPr>
            <a:r>
              <a:rPr lang="en" sz="2000">
                <a:solidFill>
                  <a:srgbClr val="EDEBE9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Financial motive</a:t>
            </a:r>
            <a:endParaRPr sz="2000">
              <a:solidFill>
                <a:srgbClr val="EDEBE9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EDEBE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EDEBE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EDEBE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98" name="Google Shape;98;p18"/>
          <p:cNvCxnSpPr/>
          <p:nvPr/>
        </p:nvCxnSpPr>
        <p:spPr>
          <a:xfrm flipH="1">
            <a:off x="5313000" y="1853175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F3337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8"/>
          <p:cNvCxnSpPr/>
          <p:nvPr/>
        </p:nvCxnSpPr>
        <p:spPr>
          <a:xfrm flipH="1">
            <a:off x="638250" y="1853175"/>
            <a:ext cx="3346800" cy="13800"/>
          </a:xfrm>
          <a:prstGeom prst="straightConnector1">
            <a:avLst/>
          </a:prstGeom>
          <a:noFill/>
          <a:ln cap="flat" cmpd="sng" w="19050">
            <a:solidFill>
              <a:srgbClr val="F3337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27BA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/>
          <p:nvPr/>
        </p:nvSpPr>
        <p:spPr>
          <a:xfrm>
            <a:off x="85900" y="64425"/>
            <a:ext cx="8903100" cy="4923000"/>
          </a:xfrm>
          <a:prstGeom prst="rtTriangl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</a:t>
            </a:r>
            <a:endParaRPr sz="4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As adolescent trauma increases, so do psychopathic tendencies.​</a:t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Christian, E. J., Meltzer, C. L., Thede, L. L., Kosson, D. S. (2016, March 30). The Relationship Between Early Life Events, Parental Attachment, and Psychopathic Tendencies in Adolescent Detainees. </a:t>
            </a:r>
            <a:r>
              <a:rPr i="1"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Springer.</a:t>
            </a:r>
            <a:r>
              <a:rPr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​</a:t>
            </a:r>
            <a:endParaRPr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07" name="Google Shape;107;p19"/>
          <p:cNvCxnSpPr/>
          <p:nvPr/>
        </p:nvCxnSpPr>
        <p:spPr>
          <a:xfrm flipH="1" rot="-5400000">
            <a:off x="6614500" y="-2201275"/>
            <a:ext cx="22200" cy="47268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27BA0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/>
          <p:nvPr/>
        </p:nvSpPr>
        <p:spPr>
          <a:xfrm>
            <a:off x="85900" y="64425"/>
            <a:ext cx="8903100" cy="4923000"/>
          </a:xfrm>
          <a:prstGeom prst="rtTriangl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</a:t>
            </a:r>
            <a:endParaRPr sz="4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Different levels of trauma affect males and females differently. Females handle trauma better and express better as well.​</a:t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Krischer M, Sevecke K, (2008). Early Traumatization and Psychopathy in Female and Male Juvenile Offenders. </a:t>
            </a:r>
            <a:r>
              <a:rPr i="1"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Int J Law Psychiatry</a:t>
            </a:r>
            <a:r>
              <a:rPr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​</a:t>
            </a:r>
            <a:endParaRPr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15" name="Google Shape;115;p20"/>
          <p:cNvCxnSpPr/>
          <p:nvPr/>
        </p:nvCxnSpPr>
        <p:spPr>
          <a:xfrm flipH="1" rot="-5400000">
            <a:off x="6614500" y="-2201275"/>
            <a:ext cx="22200" cy="47268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27BA0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/>
          <p:nvPr/>
        </p:nvSpPr>
        <p:spPr>
          <a:xfrm>
            <a:off x="85900" y="64425"/>
            <a:ext cx="8903100" cy="4923000"/>
          </a:xfrm>
          <a:prstGeom prst="rtTriangl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</a:t>
            </a:r>
            <a:endParaRPr sz="4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The generally harsher and stricter parenting methods of Hispanic parents may lead to a higher rate of psychopathic tendencies in the Hispanic female population.​</a:t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Vitacco, Neumann, Ramos, Roberts (2003) Ineffective Parenting:  a Precursor to Psychopathic Traits and Delinquency in Hispanic Females. Ann N Y Acad Sci 1008:300-303​</a:t>
            </a:r>
            <a:endParaRPr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23" name="Google Shape;123;p21"/>
          <p:cNvCxnSpPr/>
          <p:nvPr/>
        </p:nvCxnSpPr>
        <p:spPr>
          <a:xfrm flipH="1" rot="-5400000">
            <a:off x="6614500" y="-2201275"/>
            <a:ext cx="22200" cy="4726800"/>
          </a:xfrm>
          <a:prstGeom prst="straightConnector1">
            <a:avLst/>
          </a:prstGeom>
          <a:noFill/>
          <a:ln cap="flat" cmpd="sng" w="19050">
            <a:solidFill>
              <a:srgbClr val="8DF36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